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817754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6" name="Shape 28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0" name="Shape 3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7" name="Shape 3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6" name="Shape 3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6" name="Shape 3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42" name="Shape 3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48" name="Shape 3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75" name="Shape 3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92" name="Shape 3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OBJECT_AND_TWO_OBJECTS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21859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3"/>
          </p:nvPr>
        </p:nvSpPr>
        <p:spPr>
          <a:xfrm>
            <a:off x="4648200" y="3938587"/>
            <a:ext cx="4038599" cy="218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_HEADER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small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000"/>
            </a:lvl1pPr>
            <a:lvl2pPr marL="457200" indent="0" rtl="0">
              <a:spcBef>
                <a:spcPts val="0"/>
              </a:spcBef>
              <a:buFont typeface="Arial"/>
              <a:buNone/>
              <a:defRPr sz="1800"/>
            </a:lvl2pPr>
            <a:lvl3pPr marL="914400" indent="0" rtl="0">
              <a:spcBef>
                <a:spcPts val="0"/>
              </a:spcBef>
              <a:buFont typeface="Arial"/>
              <a:buNone/>
              <a:defRPr sz="1600"/>
            </a:lvl3pPr>
            <a:lvl4pPr marL="1371600" indent="0" rtl="0">
              <a:spcBef>
                <a:spcPts val="0"/>
              </a:spcBef>
              <a:buFont typeface="Arial"/>
              <a:buNone/>
              <a:defRPr sz="1400"/>
            </a:lvl4pPr>
            <a:lvl5pPr marL="1828800" indent="0" rtl="0">
              <a:spcBef>
                <a:spcPts val="0"/>
              </a:spcBef>
              <a:buFont typeface="Arial"/>
              <a:buNone/>
              <a:defRPr sz="1400"/>
            </a:lvl5pPr>
            <a:lvl6pPr marL="2286000" indent="0" rtl="0">
              <a:spcBef>
                <a:spcPts val="0"/>
              </a:spcBef>
              <a:buFont typeface="Arial"/>
              <a:buNone/>
              <a:defRPr sz="1400"/>
            </a:lvl6pPr>
            <a:lvl7pPr marL="2743200" indent="0" rtl="0">
              <a:spcBef>
                <a:spcPts val="0"/>
              </a:spcBef>
              <a:buFont typeface="Arial"/>
              <a:buNone/>
              <a:defRPr sz="1400"/>
            </a:lvl7pPr>
            <a:lvl8pPr marL="3200400" indent="0" rtl="0">
              <a:spcBef>
                <a:spcPts val="0"/>
              </a:spcBef>
              <a:buFont typeface="Arial"/>
              <a:buNone/>
              <a:defRPr sz="1400"/>
            </a:lvl8pPr>
            <a:lvl9pPr marL="3657600" indent="0" rtl="0">
              <a:spcBef>
                <a:spcPts val="0"/>
              </a:spcBef>
              <a:buFont typeface="Arial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JECT_ONL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274637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EXT_AND_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EXT_AND_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21859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3"/>
          </p:nvPr>
        </p:nvSpPr>
        <p:spPr>
          <a:xfrm>
            <a:off x="4648200" y="3938587"/>
            <a:ext cx="4038599" cy="218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_TITLE_AND_VERTICAL_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VERTICAL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_WITH_CAPTIO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OBJECT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hyperlink" Target="https://www.google.es/search?hl=es&amp;sa=N&amp;tbo=d&amp;biw=1280&amp;bih=899&amp;q=universidad+de+zaragoza&amp;stick=H4sIAAAAAAAAAGOovnz8BQMDAy8HsxKnfq6-QZJhVm76C2Gh6qvTS-tffLJ8_1xj3rld0_tbAR9gNJoqAAAA&amp;ei=uighUaL7DMKnhAeV5YGoCA&amp;ved=0CNIBEJsTKAI" TargetMode="External"/><Relationship Id="rId4" Type="http://schemas.openxmlformats.org/officeDocument/2006/relationships/hyperlink" Target="https://www.google.es/search?hl=es&amp;sa=N&amp;tbo=d&amp;biw=1280&amp;bih=899&amp;q=santiago+ramon+y+cajal+educaci%C3%B3n&amp;ei=uighUaL7DMKnhAeV5YGoCA&amp;ved=0CNEBEOgTKA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vce.bioninja.com.au/aos-2-detecting-and-respond/coordination--regulation/nervous-system.html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bbc.co.uk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schools/gcsebitesize/science/21c_pre_2011/evolution/evolutionhormonenervousrev3.shtml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google.es/url?sa=t&amp;rct=j&amp;q=&amp;esrc=s&amp;source=web&amp;cd=1&amp;cad=rja&amp;ved=0CDgQFjAA&amp;url=http://www.bbc.co.uk/schools/gcsebitesize/science/aqa_pre_2011/human/thenervoussystemrev1.shtml&amp;ei=CAohUdz4AdC4hAflmoGADg&amp;usg=AFQjCNG10Wu7dx1NPWCTeqrsKcdEf0ooiQ&amp;sig2=uIRll5A5yktNIW_lluBVvA&amp;bvm=bv.42553238,d.ZG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76200" y="-762000"/>
            <a:ext cx="5562600" cy="5186361"/>
          </a:xfrm>
          <a:prstGeom prst="rect">
            <a:avLst/>
          </a:prstGeom>
        </p:spPr>
      </p:pic>
      <p:sp>
        <p:nvSpPr>
          <p:cNvPr id="64" name="Shape 64"/>
          <p:cNvSpPr txBox="1">
            <a:spLocks noGrp="1"/>
          </p:cNvSpPr>
          <p:nvPr>
            <p:ph type="subTitle" idx="1"/>
          </p:nvPr>
        </p:nvSpPr>
        <p:spPr>
          <a:xfrm>
            <a:off x="1431400" y="319775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65" name="Shape 6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442279" y="3500997"/>
            <a:ext cx="2689320" cy="3334852"/>
          </a:xfrm>
          <a:prstGeom prst="rect">
            <a:avLst/>
          </a:prstGeom>
        </p:spPr>
      </p:pic>
      <p:pic>
        <p:nvPicPr>
          <p:cNvPr id="66" name="Shape 66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1380000">
            <a:off x="8264225" y="3400"/>
            <a:ext cx="838199" cy="671511"/>
          </a:xfrm>
          <a:prstGeom prst="rect">
            <a:avLst/>
          </a:prstGeom>
        </p:spPr>
      </p:pic>
      <p:sp>
        <p:nvSpPr>
          <p:cNvPr id="67" name="Shape 67"/>
          <p:cNvSpPr txBox="1">
            <a:spLocks noGrp="1"/>
          </p:cNvSpPr>
          <p:nvPr>
            <p:ph type="ctrTitle"/>
          </p:nvPr>
        </p:nvSpPr>
        <p:spPr>
          <a:xfrm>
            <a:off x="-76200" y="992061"/>
            <a:ext cx="8001000" cy="2898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Neuron </a:t>
            </a:r>
            <a:b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&amp;	     </a:t>
            </a:r>
            <a:b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Nervous</a:t>
            </a:r>
            <a:b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5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System</a:t>
            </a:r>
          </a:p>
        </p:txBody>
      </p:sp>
      <p:pic>
        <p:nvPicPr>
          <p:cNvPr id="68" name="Shape 68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29900" y="5493997"/>
            <a:ext cx="2902254" cy="1772929"/>
          </a:xfrm>
          <a:prstGeom prst="rect">
            <a:avLst/>
          </a:prstGeom>
        </p:spPr>
      </p:pic>
      <p:sp>
        <p:nvSpPr>
          <p:cNvPr id="69" name="Shape 69"/>
          <p:cNvSpPr txBox="1"/>
          <p:nvPr/>
        </p:nvSpPr>
        <p:spPr>
          <a:xfrm>
            <a:off x="-512502" y="5030100"/>
            <a:ext cx="3000000" cy="300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900">
                <a:solidFill>
                  <a:srgbClr val="33CC33"/>
                </a:solidFill>
              </a:rPr>
              <a:t>http://biodeluna.wordpress.com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337600" y="1498075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500">
                <a:solidFill>
                  <a:srgbClr val="222222"/>
                </a:solidFill>
                <a:latin typeface="Trebuchet MS"/>
                <a:ea typeface="Trebuchet MS"/>
                <a:cs typeface="Trebuchet MS"/>
                <a:sym typeface="Trebuchet MS"/>
              </a:rPr>
              <a:t>Lo peor no es cometer un error, sino tratar de justificarlo, en vez de aprovecharlo como aviso providencial de nuestra ligereza o ignorancia.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41" name="Shape 14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262437" y="1228950"/>
            <a:ext cx="4810125" cy="3771900"/>
          </a:xfrm>
          <a:prstGeom prst="rect">
            <a:avLst/>
          </a:prstGeom>
        </p:spPr>
      </p:pic>
      <p:pic>
        <p:nvPicPr>
          <p:cNvPr id="142" name="Shape 14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95295" y="5085513"/>
            <a:ext cx="6932208" cy="177248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Shape 14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133600" y="941387"/>
            <a:ext cx="4532312" cy="5688012"/>
          </a:xfrm>
          <a:prstGeom prst="rect">
            <a:avLst/>
          </a:prstGeom>
        </p:spPr>
      </p:pic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381000" y="-76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Nervous System</a:t>
            </a:r>
          </a:p>
        </p:txBody>
      </p:sp>
      <p:pic>
        <p:nvPicPr>
          <p:cNvPr id="149" name="Shape 14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19200" y="838200"/>
            <a:ext cx="7391400" cy="5913437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55" name="Shape 15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763106" y="758957"/>
            <a:ext cx="6928497" cy="5942418"/>
          </a:xfrm>
          <a:prstGeom prst="rect">
            <a:avLst/>
          </a:prstGeom>
        </p:spPr>
      </p:pic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98991" y="576381"/>
            <a:ext cx="3953400" cy="5702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3200" b="1" i="1" u="none" strike="noStrike" cap="none" baseline="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central nervous system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is comprised of the </a:t>
            </a:r>
            <a:r>
              <a:rPr lang="en-US" sz="32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brain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32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spinal cord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3200" b="1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peripheral nervous system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includes all peripheral </a:t>
            </a:r>
            <a:r>
              <a:rPr lang="en-US" sz="32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nerves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62" name="Shape 16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33400" y="381000"/>
            <a:ext cx="8001000" cy="6297611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-609600" y="304800"/>
            <a:ext cx="8229600" cy="11430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C.N.S.</a:t>
            </a:r>
          </a:p>
        </p:txBody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990600" y="1524000"/>
            <a:ext cx="4038599" cy="4525961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Cerebrum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Cerebellum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Brain stem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349875" y="1928811"/>
            <a:ext cx="3489325" cy="4319587"/>
          </a:xfrm>
          <a:prstGeom prst="rect">
            <a:avLst/>
          </a:prstGeom>
        </p:spPr>
      </p:pic>
      <p:pic>
        <p:nvPicPr>
          <p:cNvPr id="170" name="Shape 17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09600" y="3962400"/>
            <a:ext cx="2166936" cy="2187575"/>
          </a:xfrm>
          <a:prstGeom prst="rect">
            <a:avLst/>
          </a:prstGeom>
        </p:spPr>
      </p:pic>
      <p:pic>
        <p:nvPicPr>
          <p:cNvPr id="171" name="Shape 171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3048000" y="3962400"/>
            <a:ext cx="2082799" cy="22097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Name the two structures which make up the central nervous system. </a:t>
            </a:r>
          </a:p>
        </p:txBody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4648200" y="1600200"/>
            <a:ext cx="4038599" cy="21859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body" idx="2"/>
          </p:nvPr>
        </p:nvSpPr>
        <p:spPr>
          <a:xfrm>
            <a:off x="4648200" y="3938587"/>
            <a:ext cx="4038599" cy="21875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body" idx="3"/>
          </p:nvPr>
        </p:nvSpPr>
        <p:spPr>
          <a:xfrm>
            <a:off x="457200" y="16002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80" name="Shape 18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674300" y="2793925"/>
            <a:ext cx="3305175" cy="3048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Name the two structures which make up the central nervous system. </a:t>
            </a:r>
          </a:p>
        </p:txBody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2133600" y="24384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central nervous system consists of the </a:t>
            </a:r>
            <a:r>
              <a:rPr lang="en-US" sz="32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brain 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spinal cord. </a:t>
            </a:r>
          </a:p>
        </p:txBody>
      </p:sp>
      <p:sp>
        <p:nvSpPr>
          <p:cNvPr id="187" name="Shape 18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21859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3"/>
          </p:nvPr>
        </p:nvSpPr>
        <p:spPr>
          <a:xfrm>
            <a:off x="4648200" y="3938587"/>
            <a:ext cx="4038599" cy="21875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Shape 19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252661" y="2438400"/>
            <a:ext cx="7119937" cy="4462461"/>
          </a:xfrm>
          <a:prstGeom prst="rect">
            <a:avLst/>
          </a:prstGeom>
        </p:spPr>
      </p:pic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Nerves</a:t>
            </a:r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1" i="0" u="none" strike="noStrike" cap="none" baseline="0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rPr>
              <a:t>Nerves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Collections of neurons that are joined together by connective tissue.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4400" b="0" i="0" u="sng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Neuron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381000" y="2667000"/>
            <a:ext cx="4190999" cy="464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basic functional unit of the nervous system.</a:t>
            </a:r>
          </a:p>
          <a:p>
            <a:pPr marL="342900" marR="0" lvl="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" name="Shape 20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419600" y="1676400"/>
            <a:ext cx="4724400" cy="43560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10" name="Shape 21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32196" y="-426355"/>
            <a:ext cx="7879606" cy="5511869"/>
          </a:xfrm>
          <a:prstGeom prst="rect">
            <a:avLst/>
          </a:prstGeom>
        </p:spPr>
      </p:pic>
      <p:pic>
        <p:nvPicPr>
          <p:cNvPr id="211" name="Shape 21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95295" y="5085513"/>
            <a:ext cx="6932208" cy="177248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ctrTitle"/>
          </p:nvPr>
        </p:nvSpPr>
        <p:spPr>
          <a:xfrm>
            <a:off x="2947650" y="6524909"/>
            <a:ext cx="7772400" cy="1470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900"/>
              <a:t>image from</a:t>
            </a:r>
            <a:r>
              <a:rPr lang="en-US" sz="900" i="1"/>
              <a:t> http://protomag.com/assets/fertile-ground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76" name="Shape 7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08320" y="1376134"/>
            <a:ext cx="7261354" cy="421591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18" name="Shape 21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549122" y="1169150"/>
            <a:ext cx="1594877" cy="1597102"/>
          </a:xfrm>
          <a:prstGeom prst="rect">
            <a:avLst/>
          </a:prstGeom>
        </p:spPr>
      </p:pic>
      <p:sp>
        <p:nvSpPr>
          <p:cNvPr id="219" name="Shape 219"/>
          <p:cNvSpPr txBox="1">
            <a:spLocks noGrp="1"/>
          </p:cNvSpPr>
          <p:nvPr>
            <p:ph type="body" idx="2"/>
          </p:nvPr>
        </p:nvSpPr>
        <p:spPr>
          <a:xfrm>
            <a:off x="5368772" y="697750"/>
            <a:ext cx="3041700" cy="3140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100">
                <a:solidFill>
                  <a:srgbClr val="222222"/>
                </a:solidFill>
              </a:rPr>
              <a:t>(Petilla de Aragón, Navarra, 1 de mayo de 1852 - Madrid, 17 de octubre de 1934)</a:t>
            </a:r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US" sz="1100">
                <a:solidFill>
                  <a:srgbClr val="222222"/>
                </a:solidFill>
              </a:rPr>
              <a:t>Santiago </a:t>
            </a:r>
            <a:r>
              <a:rPr lang="en-US" sz="1100" b="1">
                <a:solidFill>
                  <a:srgbClr val="000000"/>
                </a:solidFill>
              </a:rPr>
              <a:t>Ramón y Cajal</a:t>
            </a:r>
            <a:r>
              <a:rPr lang="en-US" sz="1100">
                <a:solidFill>
                  <a:srgbClr val="222222"/>
                </a:solidFill>
              </a:rPr>
              <a:t> (Petilla de Aragón,1 May 1852 – Madrid 18 October 1934) 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100">
                <a:solidFill>
                  <a:srgbClr val="222222"/>
                </a:solidFill>
              </a:rPr>
              <a:t> Spanish pathologist, histologist, neuroscientist, and </a:t>
            </a:r>
            <a:r>
              <a:rPr lang="en-US" sz="1100" b="1">
                <a:solidFill>
                  <a:srgbClr val="000000"/>
                </a:solidFill>
              </a:rPr>
              <a:t>Nobel</a:t>
            </a:r>
            <a:r>
              <a:rPr lang="en-US" sz="1100">
                <a:solidFill>
                  <a:srgbClr val="222222"/>
                </a:solidFill>
              </a:rPr>
              <a:t> laureate in 1906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000" u="sng">
                <a:solidFill>
                  <a:srgbClr val="222222"/>
                </a:solidFill>
                <a:hlinkClick r:id="rId4"/>
              </a:rPr>
              <a:t>Education at</a:t>
            </a:r>
            <a:r>
              <a:rPr lang="en-US" sz="1000">
                <a:solidFill>
                  <a:srgbClr val="222222"/>
                </a:solidFill>
              </a:rPr>
              <a:t>: </a:t>
            </a:r>
            <a:r>
              <a:rPr lang="en-US" sz="1000" u="sng">
                <a:solidFill>
                  <a:srgbClr val="1122CC"/>
                </a:solidFill>
                <a:hlinkClick r:id="rId5"/>
              </a:rPr>
              <a:t>Universidad de Zaragoza</a:t>
            </a:r>
            <a:r>
              <a:rPr lang="en-US" sz="1000">
                <a:solidFill>
                  <a:srgbClr val="222222"/>
                </a:solidFill>
              </a:rPr>
              <a:t> (1873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20" name="Shape 220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96310" y="3461"/>
            <a:ext cx="5063814" cy="6851076"/>
          </a:xfrm>
          <a:prstGeom prst="rect">
            <a:avLst/>
          </a:prstGeom>
        </p:spPr>
      </p:pic>
      <p:pic>
        <p:nvPicPr>
          <p:cNvPr id="221" name="Shape 221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5540828" y="3461"/>
            <a:ext cx="3145868" cy="8015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Function:</a:t>
            </a:r>
          </a:p>
        </p:txBody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0714"/>
              <a:buFont typeface="Aria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Send </a:t>
            </a: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impulses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and from the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Central Nervous System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Peripheral Nervous System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the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effectors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(muscles/glands)</a:t>
            </a:r>
          </a:p>
        </p:txBody>
      </p:sp>
      <p:pic>
        <p:nvPicPr>
          <p:cNvPr id="228" name="Shape 2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486400" y="1524000"/>
            <a:ext cx="2670175" cy="4572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hape 23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11747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Shape 23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867275" y="4227512"/>
            <a:ext cx="4581525" cy="2686049"/>
          </a:xfrm>
          <a:prstGeom prst="rect">
            <a:avLst/>
          </a:prstGeom>
        </p:spPr>
      </p:pic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381000" y="152400"/>
            <a:ext cx="8229600" cy="6248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1" i="0" u="sng" strike="noStrike" cap="none" baseline="0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rPr>
              <a:t>Dendrite</a:t>
            </a:r>
            <a:r>
              <a:rPr lang="en-US" sz="2000" b="0" i="0" u="none" strike="noStrike" cap="none" baseline="0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Fine hair-like extensions on the end of a neuron.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receive incoming stimuli.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1" i="0" u="sng" strike="noStrike" cap="none" baseline="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Cell Body or Soma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The control center of the neuron. 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Function: Directs impulses from the dendrites to the axon.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sng" strike="noStrike" cap="none" baseline="0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rPr>
              <a:t>Nucleus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Control center of the Soma. 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Function: Tells the soma what to do.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1" i="0" u="sng" strike="noStrike" cap="none" baseline="0">
                <a:solidFill>
                  <a:srgbClr val="33CC33"/>
                </a:solidFill>
                <a:latin typeface="Arial"/>
                <a:ea typeface="Arial"/>
                <a:cs typeface="Arial"/>
                <a:sym typeface="Arial"/>
              </a:rPr>
              <a:t>Axon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Pathway for the nerve impulse (electrical message) from the soma to the opposite end of the neuron.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1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Myelin Sheath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An insulating layer around an axon, </a:t>
            </a:r>
            <a:b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 is made up of </a:t>
            </a:r>
            <a:r>
              <a:rPr lang="en-US" sz="20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Schwann cells.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1" i="0" u="sng" strike="noStrike" cap="none" baseline="0">
                <a:solidFill>
                  <a:srgbClr val="00CC99"/>
                </a:solidFill>
                <a:latin typeface="Arial"/>
                <a:ea typeface="Arial"/>
                <a:cs typeface="Arial"/>
                <a:sym typeface="Arial"/>
              </a:rPr>
              <a:t>Nodes of Ranvier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Gaps between schwann cells. 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Function: Saltatory Conduction (Situation where speed of an impulse is greatly increased by the message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‘jumping’ the gaps in an axon).</a:t>
            </a:r>
          </a:p>
          <a:p>
            <a:pPr marL="342900" marR="0" lvl="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4857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Types of Neurons</a:t>
            </a:r>
          </a:p>
        </p:txBody>
      </p:sp>
      <p:pic>
        <p:nvPicPr>
          <p:cNvPr id="245" name="Shape 24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81000" y="722312"/>
            <a:ext cx="8077200" cy="605948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(a) The nerve fibres which carry impulses from the sense organs to the central nervous system are called …..….. fibres.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(b) The nerve fibres which carry impulses from the central nervous system to the glands and muscles are called</a:t>
            </a:r>
            <a:b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…..….. fibres.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title"/>
          </p:nvPr>
        </p:nvSpPr>
        <p:spPr>
          <a:xfrm>
            <a:off x="4419600" y="2514600"/>
            <a:ext cx="4038599" cy="503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3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sensory</a:t>
            </a:r>
          </a:p>
        </p:txBody>
      </p:sp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381000" y="15700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(a) The nerve fibres which carry impulses from the sense organs to the central nervous system are called …..…..... fibres.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(b) The nerve fibres which carry impulses from the central nervous system to the glands and muscles are called</a:t>
            </a:r>
            <a:b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……..….. fibres.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4419600" y="2514600"/>
            <a:ext cx="4038599" cy="503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3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sensory</a:t>
            </a:r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381000" y="15700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(a) The nerve fibres which carry impulses from the sense organs to the central nervous system are called …..…..... fibres.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(b) The nerve fibres which carry impulses from the central nervous system to the glands and muscles are called</a:t>
            </a:r>
            <a:b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……..….. fibres.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-228600" y="4602162"/>
            <a:ext cx="4038599" cy="503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3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motor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title"/>
          </p:nvPr>
        </p:nvSpPr>
        <p:spPr>
          <a:xfrm>
            <a:off x="381000" y="11430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Complete the passage below, selecting the appropriate words from the list below.</a:t>
            </a:r>
            <a:br>
              <a:rPr lang="en-US" sz="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</a:t>
            </a:r>
            <a: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sensory, nerve fibre, cell body, impulses, dendrons,  dendrites, motor, contact, axons, </a:t>
            </a:r>
            <a:b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   synapses, cytoplasm </a:t>
            </a:r>
          </a:p>
        </p:txBody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457200" y="28956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neurone (nerve cell) consists of a ….. A ….. containing a nucleus surrounded by    ….. B ….. </a:t>
            </a:r>
            <a:b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Branching filaments, called ….. C ….., extend from the cell surface and make    ….. D ….., with other neurones. In ….. E ….. and ….. F ….. neurones, one of  the filaments is very long and is called …… G ….. 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381000" y="11430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100" b="0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 Complete the passage below, selecting the appropriate words from the list below.</a:t>
            </a:r>
            <a:r>
              <a:rPr lang="en-US" sz="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</a:t>
            </a:r>
            <a: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sensory, nerve fibre, cell body, impulses, dendrons,  dendrites, motor, contact, axons, </a:t>
            </a:r>
            <a:b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   synapses, cytoplasm </a:t>
            </a:r>
          </a:p>
        </p:txBody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457200" y="28956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neurone consists of 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cell body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(A) containing a nucleus surrounded by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cytoplasm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(B).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Branching filaments, called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dendrites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(C), extend from the cell surface and make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synapses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(D) with other neurones. In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sensory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(E) and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motor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(F) neurones, one of the filaments is very long and is called a </a:t>
            </a:r>
            <a:r>
              <a:rPr lang="en-US" sz="2800" b="0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nerve fibre</a:t>
            </a:r>
            <a:r>
              <a:rPr lang="en-US" sz="2800" b="0" i="0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(G). </a:t>
            </a: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2900" b="0" i="0" u="sng" strike="noStrike" cap="none" baseline="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The Stimulus-Response Pathway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3" name="Shape 83"/>
          <p:cNvSpPr txBox="1"/>
          <p:nvPr/>
        </p:nvSpPr>
        <p:spPr>
          <a:xfrm>
            <a:off x="4540250" y="158750"/>
            <a:ext cx="63500" cy="1396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900" b="0" i="0" u="none" strike="noStrike" cap="none" baseline="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</p:txBody>
      </p:sp>
      <p:pic>
        <p:nvPicPr>
          <p:cNvPr id="84" name="Shape 8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803275" y="2286000"/>
            <a:ext cx="8034337" cy="2390774"/>
          </a:xfrm>
          <a:prstGeom prst="rect">
            <a:avLst/>
          </a:prstGeom>
        </p:spPr>
      </p:pic>
      <p:sp>
        <p:nvSpPr>
          <p:cNvPr id="85" name="Shape 85"/>
          <p:cNvSpPr txBox="1"/>
          <p:nvPr/>
        </p:nvSpPr>
        <p:spPr>
          <a:xfrm>
            <a:off x="4114800" y="6396037"/>
            <a:ext cx="4572000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6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http://www.vce.bioninja.com.au/aos-2-detecting-and-respond/coordination--regulation/nervous-system.html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Transmission of signals</a:t>
            </a:r>
          </a:p>
        </p:txBody>
      </p:sp>
      <p:pic>
        <p:nvPicPr>
          <p:cNvPr id="282" name="Shape 28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572000" y="1700211"/>
            <a:ext cx="3959225" cy="3375025"/>
          </a:xfrm>
          <a:prstGeom prst="rect">
            <a:avLst/>
          </a:prstGeom>
        </p:spPr>
      </p:pic>
      <p:pic>
        <p:nvPicPr>
          <p:cNvPr id="283" name="Shape 28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990600" y="1752600"/>
            <a:ext cx="3352800" cy="3414712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Shape 28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057400" y="609600"/>
            <a:ext cx="4876799" cy="4232275"/>
          </a:xfrm>
          <a:prstGeom prst="rect">
            <a:avLst/>
          </a:prstGeom>
        </p:spPr>
      </p:pic>
      <p:sp>
        <p:nvSpPr>
          <p:cNvPr id="289" name="Shape 28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Synapse</a:t>
            </a:r>
          </a:p>
        </p:txBody>
      </p:sp>
      <p:sp>
        <p:nvSpPr>
          <p:cNvPr id="290" name="Shape 290"/>
          <p:cNvSpPr txBox="1"/>
          <p:nvPr/>
        </p:nvSpPr>
        <p:spPr>
          <a:xfrm>
            <a:off x="609600" y="4719637"/>
            <a:ext cx="8077199" cy="14065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342900" algn="l" rtl="0">
              <a:spcBef>
                <a:spcPts val="40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junction between two neurons is called a ________________, it forms a physical ______ between the pre-synaptic and post-synaptic neurons</a:t>
            </a:r>
          </a:p>
          <a:p>
            <a:pPr marL="0" marR="0" lvl="0" indent="342900" algn="l" rtl="0">
              <a:spcBef>
                <a:spcPts val="40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action potential (__________signal) cannot cross the synaptic gap, so it triggers the release of chemicals (______________) to continue the signal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Shape 29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057400" y="609600"/>
            <a:ext cx="4876799" cy="4232275"/>
          </a:xfrm>
          <a:prstGeom prst="rect">
            <a:avLst/>
          </a:prstGeom>
        </p:spPr>
      </p:pic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Synapse</a:t>
            </a:r>
          </a:p>
        </p:txBody>
      </p:sp>
      <p:sp>
        <p:nvSpPr>
          <p:cNvPr id="297" name="Shape 297"/>
          <p:cNvSpPr txBox="1"/>
          <p:nvPr/>
        </p:nvSpPr>
        <p:spPr>
          <a:xfrm>
            <a:off x="609600" y="4719637"/>
            <a:ext cx="8077199" cy="14065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342900" algn="l" rtl="0">
              <a:spcBef>
                <a:spcPts val="40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junction between two neurons is called a </a:t>
            </a:r>
            <a:r>
              <a:rPr lang="en-US" sz="2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Synapse</a:t>
            </a:r>
            <a:r>
              <a:rPr lang="en-US" sz="20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 forms a physical </a:t>
            </a:r>
            <a:r>
              <a:rPr lang="en-US" sz="2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Gap</a:t>
            </a:r>
            <a:r>
              <a:rPr lang="en-US" sz="20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between the pre-synaptic and post-synaptic neurons</a:t>
            </a:r>
          </a:p>
          <a:p>
            <a:pPr marL="0" marR="0" lvl="0" indent="342900" algn="l" rtl="0">
              <a:spcBef>
                <a:spcPts val="40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action potential (</a:t>
            </a:r>
            <a:r>
              <a:rPr lang="en-US" sz="2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Electrical</a:t>
            </a:r>
            <a:r>
              <a:rPr lang="en-US" sz="20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signal) cannot cross the synaptic gap, so it triggers the release of chemicals (</a:t>
            </a:r>
            <a:r>
              <a:rPr lang="en-US" sz="2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Neurotransmitters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to continue the signal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Neurotransmitters</a:t>
            </a:r>
          </a:p>
        </p:txBody>
      </p:sp>
      <p:pic>
        <p:nvPicPr>
          <p:cNvPr id="303" name="Shape 30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90600" y="1295400"/>
            <a:ext cx="7619999" cy="4249736"/>
          </a:xfrm>
          <a:prstGeom prst="rect">
            <a:avLst/>
          </a:prstGeom>
        </p:spPr>
      </p:pic>
      <p:sp>
        <p:nvSpPr>
          <p:cNvPr id="304" name="Shape 304"/>
          <p:cNvSpPr txBox="1"/>
          <p:nvPr/>
        </p:nvSpPr>
        <p:spPr>
          <a:xfrm>
            <a:off x="608050" y="5861200"/>
            <a:ext cx="8014200" cy="8574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b="1">
                <a:solidFill>
                  <a:srgbClr val="444444"/>
                </a:solidFill>
              </a:rPr>
              <a:t>Neurotransmitters</a:t>
            </a:r>
            <a:r>
              <a:rPr lang="en-US" sz="1800">
                <a:solidFill>
                  <a:srgbClr val="444444"/>
                </a:solidFill>
              </a:rPr>
              <a:t> are endogenous chemicals that transmit signals from a neuron to another cell across a synapse.</a:t>
            </a: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0" name="Shape 310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200" b="0" i="0" u="sng" strike="noStrike" cap="none" baseline="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Overview of Synaptic Transfer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900" b="0" i="0" u="none" strike="noStrike" cap="none" baseline="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</p:txBody>
      </p:sp>
      <p:pic>
        <p:nvPicPr>
          <p:cNvPr id="311" name="Shape 31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85750" y="23811"/>
            <a:ext cx="8572500" cy="4695825"/>
          </a:xfrm>
          <a:prstGeom prst="rect">
            <a:avLst/>
          </a:prstGeom>
        </p:spPr>
      </p:pic>
      <p:sp>
        <p:nvSpPr>
          <p:cNvPr id="312" name="Shape 312"/>
          <p:cNvSpPr txBox="1"/>
          <p:nvPr/>
        </p:nvSpPr>
        <p:spPr>
          <a:xfrm>
            <a:off x="9525" y="23811"/>
            <a:ext cx="4572000" cy="1841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http://www.vce.bioninja.com.au/aos-2-detecting-and-respond/coordination--regulation/nervous-system.html</a:t>
            </a:r>
          </a:p>
        </p:txBody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20" name="Shape 32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Nada me inspira más veneración y asombro que un anciano que sabe cambiar de opinión.</a:t>
            </a:r>
          </a:p>
        </p:txBody>
      </p:sp>
      <p:pic>
        <p:nvPicPr>
          <p:cNvPr id="321" name="Shape 32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295295" y="5085513"/>
            <a:ext cx="6932208" cy="1772486"/>
          </a:xfrm>
          <a:prstGeom prst="rect">
            <a:avLst/>
          </a:prstGeom>
        </p:spPr>
      </p:pic>
      <p:pic>
        <p:nvPicPr>
          <p:cNvPr id="322" name="Shape 32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32448" y="1747118"/>
            <a:ext cx="4457926" cy="3363763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title"/>
          </p:nvPr>
        </p:nvSpPr>
        <p:spPr>
          <a:xfrm>
            <a:off x="468312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Reflex arc</a:t>
            </a:r>
          </a:p>
        </p:txBody>
      </p:sp>
      <p:pic>
        <p:nvPicPr>
          <p:cNvPr id="328" name="Shape 3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14400" y="914400"/>
            <a:ext cx="7467600" cy="54355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Shape 33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39750" y="549275"/>
            <a:ext cx="7993062" cy="5634037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3 examples</a:t>
            </a:r>
            <a:b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n-US" sz="4400" b="0" i="0" u="none" strike="noStrike" cap="none" baseline="0">
                <a:solidFill>
                  <a:srgbClr val="6B6BCF"/>
                </a:solidFill>
                <a:latin typeface="Arial"/>
                <a:ea typeface="Arial"/>
                <a:cs typeface="Arial"/>
                <a:sym typeface="Arial"/>
              </a:rPr>
              <a:t>reflex actions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3 examples</a:t>
            </a:r>
            <a:b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n-US" sz="4400" b="0" i="0" u="none" strike="noStrike" cap="none" baseline="0">
                <a:solidFill>
                  <a:srgbClr val="6B6BCF"/>
                </a:solidFill>
                <a:latin typeface="Arial"/>
                <a:ea typeface="Arial"/>
                <a:cs typeface="Arial"/>
                <a:sym typeface="Arial"/>
              </a:rPr>
              <a:t>reflex actions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533400" y="1676400"/>
            <a:ext cx="8153399" cy="44497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change in size of the pupil of the eye in response to light intensity,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blinking in response to foreign particles on the cornea,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coughing or sneezing in response to irritation of the nasal passages and trachea or bronchi,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knee jerk in response to a blow on the tendon of the leg extensor muscle,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rapid removal of the hand from a hot or sharp object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(any three)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749655" y="347550"/>
            <a:ext cx="3530888" cy="5862104"/>
          </a:xfrm>
          <a:prstGeom prst="rect">
            <a:avLst/>
          </a:prstGeom>
        </p:spPr>
      </p:pic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97075" y="8825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"Como hay talentos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por el estudio, 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hay tontos entontecidos por desuso."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94" name="Shape 9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447695" y="5237913"/>
            <a:ext cx="6932208" cy="177248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500">
                <a:solidFill>
                  <a:srgbClr val="222222"/>
                </a:solidFill>
                <a:latin typeface="Trebuchet MS"/>
                <a:ea typeface="Trebuchet MS"/>
                <a:cs typeface="Trebuchet MS"/>
                <a:sym typeface="Trebuchet MS"/>
              </a:rPr>
              <a:t>De todas las reacciones posibles ante una injuria, la más hábil y económica es el silencio.</a:t>
            </a:r>
          </a:p>
        </p:txBody>
      </p:sp>
      <p:pic>
        <p:nvPicPr>
          <p:cNvPr id="352" name="Shape 35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162424" y="892342"/>
            <a:ext cx="5010150" cy="3948215"/>
          </a:xfrm>
          <a:prstGeom prst="rect">
            <a:avLst/>
          </a:prstGeom>
        </p:spPr>
      </p:pic>
      <p:sp>
        <p:nvSpPr>
          <p:cNvPr id="353" name="Shape 35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354" name="Shape 35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95295" y="5085513"/>
            <a:ext cx="6932208" cy="177248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Shape 35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66800" y="304800"/>
            <a:ext cx="7010399" cy="6030912"/>
          </a:xfrm>
          <a:prstGeom prst="rect">
            <a:avLst/>
          </a:prstGeom>
        </p:spPr>
      </p:pic>
      <p:sp>
        <p:nvSpPr>
          <p:cNvPr id="360" name="Shape 360"/>
          <p:cNvSpPr txBox="1"/>
          <p:nvPr/>
        </p:nvSpPr>
        <p:spPr>
          <a:xfrm>
            <a:off x="6477000" y="6324600"/>
            <a:ext cx="2666999" cy="3667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9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http://www.bbc.co.uk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one is a …			?</a:t>
            </a:r>
          </a:p>
        </p:txBody>
      </p:sp>
      <p:pic>
        <p:nvPicPr>
          <p:cNvPr id="366" name="Shape 36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763962" y="2667000"/>
            <a:ext cx="1646237" cy="2819399"/>
          </a:xfrm>
          <a:prstGeom prst="rect">
            <a:avLst/>
          </a:prstGeom>
        </p:spPr>
      </p:pic>
      <p:pic>
        <p:nvPicPr>
          <p:cNvPr id="367" name="Shape 36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229350" y="2590800"/>
            <a:ext cx="1314450" cy="2895600"/>
          </a:xfrm>
          <a:prstGeom prst="rect">
            <a:avLst/>
          </a:prstGeom>
        </p:spPr>
      </p:pic>
      <p:pic>
        <p:nvPicPr>
          <p:cNvPr id="368" name="Shape 36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676400" y="2514600"/>
            <a:ext cx="1103312" cy="2895599"/>
          </a:xfrm>
          <a:prstGeom prst="rect">
            <a:avLst/>
          </a:prstGeom>
        </p:spPr>
      </p:pic>
      <p:sp>
        <p:nvSpPr>
          <p:cNvPr id="369" name="Shape 369"/>
          <p:cNvSpPr txBox="1"/>
          <p:nvPr/>
        </p:nvSpPr>
        <p:spPr>
          <a:xfrm rot="-1440000">
            <a:off x="4419599" y="380999"/>
            <a:ext cx="3733799" cy="1142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motor </a:t>
            </a:r>
            <a:br>
              <a:rPr lang="en-US" sz="3600" b="0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neuron</a:t>
            </a:r>
          </a:p>
        </p:txBody>
      </p:sp>
      <p:sp>
        <p:nvSpPr>
          <p:cNvPr id="370" name="Shape 370"/>
          <p:cNvSpPr txBox="1"/>
          <p:nvPr/>
        </p:nvSpPr>
        <p:spPr>
          <a:xfrm rot="-1440000">
            <a:off x="4343399" y="533399"/>
            <a:ext cx="3733799" cy="1142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interneuron</a:t>
            </a:r>
          </a:p>
        </p:txBody>
      </p:sp>
      <p:sp>
        <p:nvSpPr>
          <p:cNvPr id="371" name="Shape 371"/>
          <p:cNvSpPr txBox="1"/>
          <p:nvPr/>
        </p:nvSpPr>
        <p:spPr>
          <a:xfrm rot="-1440000">
            <a:off x="3657599" y="609599"/>
            <a:ext cx="3733799" cy="1142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1" u="none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sensory neuron</a:t>
            </a:r>
          </a:p>
        </p:txBody>
      </p:sp>
      <p:sp>
        <p:nvSpPr>
          <p:cNvPr id="372" name="Shape 372"/>
          <p:cNvSpPr txBox="1"/>
          <p:nvPr/>
        </p:nvSpPr>
        <p:spPr>
          <a:xfrm>
            <a:off x="1219200" y="3886200"/>
            <a:ext cx="74676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12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a)		b)			C)</a:t>
            </a:r>
          </a:p>
        </p:txBody>
      </p:sp>
    </p:spTree>
  </p:cSld>
  <p:clrMapOvr>
    <a:masterClrMapping/>
  </p:clrMapOvr>
  <p:transition spd="slow"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" name="Shape 377"/>
          <p:cNvGrpSpPr/>
          <p:nvPr/>
        </p:nvGrpSpPr>
        <p:grpSpPr>
          <a:xfrm>
            <a:off x="0" y="2514600"/>
            <a:ext cx="9144000" cy="3733800"/>
            <a:chOff x="0" y="1828800"/>
            <a:chExt cx="9144000" cy="3733800"/>
          </a:xfrm>
        </p:grpSpPr>
        <p:sp>
          <p:nvSpPr>
            <p:cNvPr id="378" name="Shape 378"/>
            <p:cNvSpPr txBox="1"/>
            <p:nvPr/>
          </p:nvSpPr>
          <p:spPr>
            <a:xfrm>
              <a:off x="0" y="1828800"/>
              <a:ext cx="9144000" cy="3733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pic>
          <p:nvPicPr>
            <p:cNvPr id="379" name="Shape 379"/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5715000" y="2286000"/>
              <a:ext cx="3429000" cy="2814636"/>
            </a:xfrm>
            <a:prstGeom prst="rect">
              <a:avLst/>
            </a:prstGeom>
          </p:spPr>
        </p:pic>
        <p:pic>
          <p:nvPicPr>
            <p:cNvPr id="380" name="Shape 380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0" y="1828800"/>
              <a:ext cx="3443287" cy="3657599"/>
            </a:xfrm>
            <a:prstGeom prst="rect">
              <a:avLst/>
            </a:prstGeom>
          </p:spPr>
        </p:pic>
        <p:sp>
          <p:nvSpPr>
            <p:cNvPr id="381" name="Shape 381"/>
            <p:cNvSpPr txBox="1"/>
            <p:nvPr/>
          </p:nvSpPr>
          <p:spPr>
            <a:xfrm>
              <a:off x="1447800" y="2887661"/>
              <a:ext cx="1066799" cy="46196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Font typeface="Comic Sans MS"/>
                <a:buNone/>
              </a:pPr>
              <a:r>
                <a:rPr lang="en-US" sz="2800" b="0" i="0" u="none" strike="noStrike" cap="none" baseline="0">
                  <a:solidFill>
                    <a:schemeClr val="dk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brain</a:t>
              </a:r>
            </a:p>
          </p:txBody>
        </p:sp>
        <p:sp>
          <p:nvSpPr>
            <p:cNvPr id="382" name="Shape 382"/>
            <p:cNvSpPr txBox="1"/>
            <p:nvPr/>
          </p:nvSpPr>
          <p:spPr>
            <a:xfrm>
              <a:off x="2971800" y="4800600"/>
              <a:ext cx="2362200" cy="57943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Font typeface="Comic Sans MS"/>
                <a:buNone/>
              </a:pPr>
              <a:r>
                <a:rPr lang="en-US" sz="3200" b="0" i="0" u="none" strike="noStrike" cap="none" baseline="0">
                  <a:solidFill>
                    <a:schemeClr val="dk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Spinal Cord</a:t>
              </a:r>
            </a:p>
          </p:txBody>
        </p:sp>
        <p:sp>
          <p:nvSpPr>
            <p:cNvPr id="383" name="Shape 383"/>
            <p:cNvSpPr txBox="1"/>
            <p:nvPr/>
          </p:nvSpPr>
          <p:spPr>
            <a:xfrm>
              <a:off x="3124200" y="3429000"/>
              <a:ext cx="2547936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Font typeface="Comic Sans MS"/>
                <a:buNone/>
              </a:pPr>
              <a:r>
                <a:rPr lang="en-US" sz="3600" b="0" i="0" u="none" strike="noStrike" cap="none" baseline="0">
                  <a:solidFill>
                    <a:schemeClr val="dk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Cerebellum</a:t>
              </a:r>
            </a:p>
          </p:txBody>
        </p:sp>
        <p:sp>
          <p:nvSpPr>
            <p:cNvPr id="384" name="Shape 384"/>
            <p:cNvSpPr txBox="1"/>
            <p:nvPr/>
          </p:nvSpPr>
          <p:spPr>
            <a:xfrm>
              <a:off x="3124200" y="2133600"/>
              <a:ext cx="2265362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Font typeface="Comic Sans MS"/>
                <a:buNone/>
              </a:pPr>
              <a:r>
                <a:rPr lang="en-US" sz="3600" b="0" i="0" u="none" strike="noStrike" cap="none" baseline="0">
                  <a:solidFill>
                    <a:schemeClr val="dk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Cerebrum</a:t>
              </a:r>
            </a:p>
          </p:txBody>
        </p:sp>
        <p:sp>
          <p:nvSpPr>
            <p:cNvPr id="385" name="Shape 385"/>
            <p:cNvSpPr txBox="1"/>
            <p:nvPr/>
          </p:nvSpPr>
          <p:spPr>
            <a:xfrm>
              <a:off x="2819400" y="4343400"/>
              <a:ext cx="28194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Font typeface="Comic Sans MS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Medulla Oblongata</a:t>
              </a:r>
            </a:p>
          </p:txBody>
        </p:sp>
        <p:cxnSp>
          <p:nvCxnSpPr>
            <p:cNvPr id="386" name="Shape 386"/>
            <p:cNvCxnSpPr/>
            <p:nvPr/>
          </p:nvCxnSpPr>
          <p:spPr>
            <a:xfrm>
              <a:off x="5334000" y="2438400"/>
              <a:ext cx="1219199" cy="304799"/>
            </a:xfrm>
            <a:prstGeom prst="straightConnector1">
              <a:avLst/>
            </a:prstGeom>
            <a:noFill/>
            <a:ln w="19050" cap="rnd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7" name="Shape 387"/>
            <p:cNvCxnSpPr/>
            <p:nvPr/>
          </p:nvCxnSpPr>
          <p:spPr>
            <a:xfrm>
              <a:off x="5486400" y="3962400"/>
              <a:ext cx="914400" cy="533399"/>
            </a:xfrm>
            <a:prstGeom prst="straightConnector1">
              <a:avLst/>
            </a:prstGeom>
            <a:noFill/>
            <a:ln w="19050" cap="rnd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8" name="Shape 388"/>
            <p:cNvCxnSpPr/>
            <p:nvPr/>
          </p:nvCxnSpPr>
          <p:spPr>
            <a:xfrm>
              <a:off x="5562600" y="4648200"/>
              <a:ext cx="1295400" cy="381000"/>
            </a:xfrm>
            <a:prstGeom prst="straightConnector1">
              <a:avLst/>
            </a:prstGeom>
            <a:noFill/>
            <a:ln w="19050" cap="rnd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89" name="Shape 389"/>
          <p:cNvSpPr txBox="1"/>
          <p:nvPr/>
        </p:nvSpPr>
        <p:spPr>
          <a:xfrm>
            <a:off x="457200" y="1676400"/>
            <a:ext cx="8686800" cy="650874"/>
          </a:xfrm>
          <a:prstGeom prst="rect">
            <a:avLst/>
          </a:prstGeom>
          <a:noFill/>
          <a:ln w="9525" cap="rnd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1800"/>
              </a:spcBef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3600" b="0" i="0" u="none" strike="noStrike" cap="none" baseline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Consists of: </a:t>
            </a:r>
            <a:r>
              <a:rPr lang="en-US" sz="3600" b="0" i="0" u="sng" strike="noStrike" cap="none" baseline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Brain</a:t>
            </a:r>
            <a:r>
              <a:rPr lang="en-US" sz="3600" b="0" i="0" u="none" strike="noStrike" cap="none" baseline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lang="en-US" sz="3600" b="0" i="0" u="sng" strike="noStrike" cap="none" baseline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Spinal Cord</a:t>
            </a:r>
          </a:p>
        </p:txBody>
      </p:sp>
    </p:spTree>
  </p:cSld>
  <p:clrMapOvr>
    <a:masterClrMapping/>
  </p:clrMapOvr>
  <p:transition spd="slow"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BBC - </a:t>
            </a:r>
            <a:r>
              <a:rPr lang="en-US" sz="2000" b="1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GCSE</a:t>
            </a:r>
            <a:r>
              <a:rPr lang="en-US" sz="20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 Bitesize: The </a:t>
            </a:r>
            <a:r>
              <a:rPr lang="en-US" sz="2000" b="1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nervous system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60000"/>
              <a:buFont typeface="Arial"/>
              <a:buChar char="●"/>
            </a:pPr>
            <a:r>
              <a:rPr lang="en-US" sz="20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BBC - </a:t>
            </a:r>
            <a:r>
              <a:rPr lang="en-US" sz="2000" b="1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GCSE</a:t>
            </a:r>
            <a:r>
              <a:rPr lang="en-US" sz="2000" b="0" i="0" u="sng" strike="noStrike" cap="none" baseline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 Bitesize: Receptors and effectors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 txBox="1"/>
          <p:nvPr/>
        </p:nvSpPr>
        <p:spPr>
          <a:xfrm>
            <a:off x="609600" y="4270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 examples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Receptors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122236" y="1524000"/>
            <a:ext cx="9423399" cy="706754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09" name="Shape 10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371600" y="1371600"/>
            <a:ext cx="5497512" cy="4727574"/>
          </a:xfrm>
          <a:prstGeom prst="rect">
            <a:avLst/>
          </a:prstGeom>
        </p:spPr>
      </p:pic>
      <p:sp>
        <p:nvSpPr>
          <p:cNvPr id="110" name="Shape 110"/>
          <p:cNvSpPr txBox="1"/>
          <p:nvPr/>
        </p:nvSpPr>
        <p:spPr>
          <a:xfrm>
            <a:off x="609600" y="4270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 examples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Recpetors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1011875" y="177600"/>
            <a:ext cx="8633699" cy="5792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Las ideas no duran mucho.</a:t>
            </a:r>
            <a:b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Hay que hacer algo con ellas.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18" name="Shape 11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295295" y="5085513"/>
            <a:ext cx="6932208" cy="1772486"/>
          </a:xfrm>
          <a:prstGeom prst="rect">
            <a:avLst/>
          </a:prstGeom>
        </p:spPr>
      </p:pic>
      <p:pic>
        <p:nvPicPr>
          <p:cNvPr id="119" name="Shape 11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858813" y="1325526"/>
            <a:ext cx="5426372" cy="3759987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 examples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Effectors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: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381000" y="1371600"/>
            <a:ext cx="8305799" cy="4754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1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(Effectors</a:t>
            </a:r>
            <a:r>
              <a:rPr lang="en-US" sz="2500" b="0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 are parts of the body that produce a response)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Shape 12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228600" y="1981200"/>
            <a:ext cx="9542462" cy="756285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 rot="5400000">
            <a:off x="6342855" y="5010943"/>
            <a:ext cx="4572000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http://arturogoicoechea.wordpress.com/2010/05/24/neuronasneurons/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 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 examples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</a:t>
            </a:r>
            <a:r>
              <a:rPr lang="en-US"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Effectors</a:t>
            </a: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: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381000" y="1371600"/>
            <a:ext cx="8305799" cy="4754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1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(Effectors</a:t>
            </a:r>
            <a:r>
              <a:rPr lang="en-US" sz="2500" b="0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 are parts of the body that produce a response)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500" b="0" i="0" u="none" strike="noStrike" cap="none" baseline="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muscle contracting to move an arm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muscle squeezing saliva from the salivary gland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59375"/>
              <a:buFont typeface="Arial"/>
              <a:buChar char="●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gland releasing a hormone into the blood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Theme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915</Words>
  <Application>Microsoft Office PowerPoint</Application>
  <PresentationFormat>Presentación en pantalla (4:3)</PresentationFormat>
  <Paragraphs>112</Paragraphs>
  <Slides>44</Slides>
  <Notes>44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Custom Theme</vt:lpstr>
      <vt:lpstr>Neuron  &amp;        Nervous  System</vt:lpstr>
      <vt:lpstr>image from http://protomag.com/assets/fertile-ground</vt:lpstr>
      <vt:lpstr>The Stimulus-Response Pathway</vt:lpstr>
      <vt:lpstr>Presentación de PowerPoint</vt:lpstr>
      <vt:lpstr>Presentación de PowerPoint</vt:lpstr>
      <vt:lpstr>Presentación de PowerPoint</vt:lpstr>
      <vt:lpstr>Presentación de PowerPoint</vt:lpstr>
      <vt:lpstr>Give 3 examples of Effectors :</vt:lpstr>
      <vt:lpstr>Give 3 examples of Effectors :</vt:lpstr>
      <vt:lpstr>Presentación de PowerPoint</vt:lpstr>
      <vt:lpstr>Nervous System</vt:lpstr>
      <vt:lpstr>Presentación de PowerPoint</vt:lpstr>
      <vt:lpstr>Presentación de PowerPoint</vt:lpstr>
      <vt:lpstr>C.N.S.</vt:lpstr>
      <vt:lpstr> Name the two structures which make up the central nervous system. </vt:lpstr>
      <vt:lpstr> Name the two structures which make up the central nervous system. </vt:lpstr>
      <vt:lpstr>Nerves</vt:lpstr>
      <vt:lpstr>The Neuron</vt:lpstr>
      <vt:lpstr>Presentación de PowerPoint</vt:lpstr>
      <vt:lpstr>Presentación de PowerPoint</vt:lpstr>
      <vt:lpstr>Function:</vt:lpstr>
      <vt:lpstr>Presentación de PowerPoint</vt:lpstr>
      <vt:lpstr>Presentación de PowerPoint</vt:lpstr>
      <vt:lpstr>Types of Neurons</vt:lpstr>
      <vt:lpstr>Presentación de PowerPoint</vt:lpstr>
      <vt:lpstr>sensory</vt:lpstr>
      <vt:lpstr>sensory</vt:lpstr>
      <vt:lpstr> Complete the passage below, selecting the appropriate words from the list below.                                       sensory, nerve fibre, cell body, impulses, dendrons,  dendrites, motor, contact, axons,      synapses, cytoplasm </vt:lpstr>
      <vt:lpstr> Complete the passage below, selecting the appropriate words from the list below.                                      sensory, nerve fibre, cell body, impulses, dendrons,  dendrites, motor, contact, axons,      synapses, cytoplasm </vt:lpstr>
      <vt:lpstr>Transmission of signals</vt:lpstr>
      <vt:lpstr>The Synapse</vt:lpstr>
      <vt:lpstr>The Synapse</vt:lpstr>
      <vt:lpstr>Neurotransmitters</vt:lpstr>
      <vt:lpstr>Presentación de PowerPoint</vt:lpstr>
      <vt:lpstr>Presentación de PowerPoint</vt:lpstr>
      <vt:lpstr>Reflex arc</vt:lpstr>
      <vt:lpstr>Presentación de PowerPoint</vt:lpstr>
      <vt:lpstr>Give 3 examples  of reflex actions.</vt:lpstr>
      <vt:lpstr>Give 3 examples  of reflex actions.</vt:lpstr>
      <vt:lpstr>Presentación de PowerPoint</vt:lpstr>
      <vt:lpstr>Presentación de PowerPoint</vt:lpstr>
      <vt:lpstr>Which one is a …   ?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Neuron  &amp;        Nervous  System</dc:title>
  <dc:creator>Usuario</dc:creator>
  <cp:lastModifiedBy>Usuario</cp:lastModifiedBy>
  <cp:revision>1</cp:revision>
  <dcterms:modified xsi:type="dcterms:W3CDTF">2014-05-20T20:58:26Z</dcterms:modified>
</cp:coreProperties>
</file>